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744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60" r:id="rId4"/>
    <p:sldId id="259" r:id="rId5"/>
    <p:sldId id="263" r:id="rId6"/>
    <p:sldId id="261" r:id="rId7"/>
    <p:sldId id="282" r:id="rId8"/>
    <p:sldId id="281" r:id="rId9"/>
    <p:sldId id="283" r:id="rId10"/>
    <p:sldId id="285" r:id="rId11"/>
    <p:sldId id="293" r:id="rId12"/>
    <p:sldId id="287" r:id="rId13"/>
    <p:sldId id="262" r:id="rId14"/>
    <p:sldId id="264" r:id="rId15"/>
    <p:sldId id="266" r:id="rId16"/>
    <p:sldId id="267" r:id="rId17"/>
    <p:sldId id="292" r:id="rId18"/>
    <p:sldId id="291" r:id="rId19"/>
    <p:sldId id="290" r:id="rId20"/>
    <p:sldId id="26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075"/>
    <p:restoredTop sz="94643"/>
  </p:normalViewPr>
  <p:slideViewPr>
    <p:cSldViewPr snapToGrid="0" snapToObjects="1">
      <p:cViewPr varScale="1">
        <p:scale>
          <a:sx n="69" d="100"/>
          <a:sy n="69" d="100"/>
        </p:scale>
        <p:origin x="66" y="63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67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0"/>
    </p:cViewPr>
  </p:sorterViewPr>
  <p:notesViewPr>
    <p:cSldViewPr snapToGrid="0" snapToObjects="1">
      <p:cViewPr>
        <p:scale>
          <a:sx n="80" d="100"/>
          <a:sy n="80" d="100"/>
        </p:scale>
        <p:origin x="3328" y="2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ichard\Desktop\Documents\Ticks%202019\Hunting\annual%20harvest%20data%20with%20MV%20graph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b="1" dirty="0"/>
              <a:t>Annual # of Deer Checked in on MV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6.1385535236446694E-2"/>
          <c:y val="0.14816788002237377"/>
          <c:w val="0.93828547979521604"/>
          <c:h val="0.740739246682379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Sheet1!$C$16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Sheet1!$A$17:$A$21</c:f>
              <c:strCache>
                <c:ptCount val="5"/>
                <c:pt idx="0">
                  <c:v>2005-2015 average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strCache>
            </c:strRef>
          </c:cat>
          <c:val>
            <c:numRef>
              <c:f>Sheet1!$C$17:$C$21</c:f>
              <c:numCache>
                <c:formatCode>General</c:formatCode>
                <c:ptCount val="5"/>
                <c:pt idx="0">
                  <c:v>624</c:v>
                </c:pt>
                <c:pt idx="1">
                  <c:v>764</c:v>
                </c:pt>
                <c:pt idx="2">
                  <c:v>844</c:v>
                </c:pt>
                <c:pt idx="3">
                  <c:v>900</c:v>
                </c:pt>
                <c:pt idx="4">
                  <c:v>1132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39-40BE-8D7D-10B7BCD584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4639600"/>
        <c:axId val="444636320"/>
        <c:extLst>
          <c:ext xmlns:c15="http://schemas.microsoft.com/office/drawing/2012/chart" uri="{02D57815-91ED-43cb-92C2-25804820EDAC}">
            <c15:filteredBarSeries>
              <c15:ser>
                <c:idx val="0"/>
                <c:order val="0"/>
                <c:tx>
                  <c:strRef>
                    <c:extLst>
                      <c:ext uri="{02D57815-91ED-43cb-92C2-25804820EDAC}">
                        <c15:formulaRef>
                          <c15:sqref>Sheet1!$B$16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Sheet1!$A$17:$A$21</c15:sqref>
                        </c15:formulaRef>
                      </c:ext>
                    </c:extLst>
                    <c:strCache>
                      <c:ptCount val="5"/>
                      <c:pt idx="0">
                        <c:v>2005-2015 average</c:v>
                      </c:pt>
                      <c:pt idx="1">
                        <c:v>2016</c:v>
                      </c:pt>
                      <c:pt idx="2">
                        <c:v>2017</c:v>
                      </c:pt>
                      <c:pt idx="3">
                        <c:v>2018</c:v>
                      </c:pt>
                      <c:pt idx="4">
                        <c:v>2019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Sheet1!$B$17:$B$21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0C39-40BE-8D7D-10B7BCD5849F}"/>
                  </c:ext>
                </c:extLst>
              </c15:ser>
            </c15:filteredBarSeries>
          </c:ext>
        </c:extLst>
      </c:barChart>
      <c:catAx>
        <c:axId val="444639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636320"/>
        <c:crosses val="autoZero"/>
        <c:auto val="1"/>
        <c:lblAlgn val="ctr"/>
        <c:lblOffset val="100"/>
        <c:noMultiLvlLbl val="0"/>
      </c:catAx>
      <c:valAx>
        <c:axId val="444636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44639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47411F-E741-AE4E-B210-FAB91592C5F2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FA2D25-B3DA-6B4B-B85D-9DBF26266B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7168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6635F-7628-4F43-894E-D54EE9748A92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DEBF9-510A-C54E-AE14-3F93449D56E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97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DEBF9-510A-C54E-AE14-3F93449D56E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337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DEBF9-510A-C54E-AE14-3F93449D56E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53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2"/>
            <a:ext cx="2356674" cy="6853285"/>
            <a:chOff x="6627813" y="195454"/>
            <a:chExt cx="1952625" cy="5678297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454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F53FA-16BA-D247-AF31-3867D07A1BEF}" type="datetimeFigureOut">
              <a:rPr lang="en-US" smtClean="0"/>
              <a:pPr/>
              <a:t>6/29/2020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A26E3AF-B79D-2940-B6A0-B73F14DF10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45" r:id="rId1"/>
    <p:sldLayoutId id="2147484746" r:id="rId2"/>
    <p:sldLayoutId id="2147484747" r:id="rId3"/>
    <p:sldLayoutId id="2147484748" r:id="rId4"/>
    <p:sldLayoutId id="2147484749" r:id="rId5"/>
    <p:sldLayoutId id="2147484750" r:id="rId6"/>
    <p:sldLayoutId id="2147484751" r:id="rId7"/>
    <p:sldLayoutId id="2147484752" r:id="rId8"/>
    <p:sldLayoutId id="2147484753" r:id="rId9"/>
    <p:sldLayoutId id="2147484754" r:id="rId10"/>
    <p:sldLayoutId id="2147484755" r:id="rId11"/>
    <p:sldLayoutId id="2147484756" r:id="rId12"/>
    <p:sldLayoutId id="2147484757" r:id="rId13"/>
    <p:sldLayoutId id="2147484758" r:id="rId14"/>
    <p:sldLayoutId id="2147484759" r:id="rId15"/>
    <p:sldLayoutId id="214748476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mailto:mvticks@gmail.com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mvboh.com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3863" y="1336431"/>
            <a:ext cx="9650087" cy="2729131"/>
          </a:xfrm>
        </p:spPr>
        <p:txBody>
          <a:bodyPr>
            <a:noAutofit/>
          </a:bodyPr>
          <a:lstStyle/>
          <a:p>
            <a:pPr algn="ctr"/>
            <a:r>
              <a:rPr lang="en-US" sz="4800" dirty="0"/>
              <a:t>Deer, Ticks and Tick-borne Illnesses on MV  </a:t>
            </a:r>
            <a:br>
              <a:rPr lang="en-US" dirty="0"/>
            </a:b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1" y="4172945"/>
            <a:ext cx="8915399" cy="1613706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/>
              <a:t>Richard Johnson, Program Director</a:t>
            </a:r>
          </a:p>
          <a:p>
            <a:r>
              <a:rPr lang="en-US" sz="2600" dirty="0"/>
              <a:t>Tick-borne Illness Prevention Program</a:t>
            </a:r>
          </a:p>
          <a:p>
            <a:r>
              <a:rPr lang="en-US" sz="2600" dirty="0"/>
              <a:t>Sponsored by Dukes County and the Boards of Health of the Six Island Towns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451435">
            <a:off x="1800426" y="3378129"/>
            <a:ext cx="328197" cy="352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87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Map of Lone Star Ticks 2019</a:t>
            </a:r>
          </a:p>
        </p:txBody>
      </p:sp>
      <p:pic>
        <p:nvPicPr>
          <p:cNvPr id="1026" name="Picture 2" descr="C:\Users\dick\Documents\Ticks 2018\MVC Maps\LStarTicks_2018_25max_mv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470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7F9B5A65-6BF5-4005-9C08-11678278E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470" y="0"/>
            <a:ext cx="88750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72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1"/>
            <a:ext cx="8911687" cy="1905000"/>
          </a:xfrm>
        </p:spPr>
        <p:txBody>
          <a:bodyPr>
            <a:normAutofit/>
          </a:bodyPr>
          <a:lstStyle/>
          <a:p>
            <a:r>
              <a:rPr lang="en-US" dirty="0"/>
              <a:t>       </a:t>
            </a:r>
            <a:r>
              <a:rPr lang="en-US" u="sng" dirty="0"/>
              <a:t>2019 Lone Star Ticks by Town </a:t>
            </a:r>
            <a:br>
              <a:rPr lang="en-US" u="sng" dirty="0"/>
            </a:br>
            <a:endParaRPr lang="en-US" u="sng" dirty="0"/>
          </a:p>
        </p:txBody>
      </p:sp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360218" y="-5481546"/>
            <a:ext cx="11651673" cy="11541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0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            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                          Number of Surveys            # Surveys with               % Surveys with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  Town    			                          with Lone Star ticks       with Lone Star Ticks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Aquinnah                       20           	                20     	                           100%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Chilmark	            46		               25 		                54%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West Tisbury                 33	                            11                                     33%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Tisbury		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        11   		 	    0		                  0%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Oak Bluffs  	            14  			    2  			</a:t>
            </a:r>
            <a:r>
              <a:rPr kumimoji="0" lang="en-US" sz="2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  14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%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Edgartown                     20    		 	    6		                30%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(no Chappaquiddick)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Chappaquiddick            55 		  	  51  	      		    93%</a:t>
            </a:r>
            <a:endParaRPr kumimoji="0" lang="en-US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	</a:t>
            </a: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4258" y="624110"/>
            <a:ext cx="8426369" cy="910222"/>
          </a:xfrm>
        </p:spPr>
        <p:txBody>
          <a:bodyPr/>
          <a:lstStyle/>
          <a:p>
            <a:pPr algn="ctr"/>
            <a:r>
              <a:rPr lang="en-US" b="1" dirty="0"/>
              <a:t>Three Levels of Protection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29467" y="1534332"/>
            <a:ext cx="7586133" cy="4517865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u="sng" dirty="0"/>
              <a:t>Level 1</a:t>
            </a:r>
          </a:p>
          <a:p>
            <a:pPr marL="0" indent="0">
              <a:buNone/>
            </a:pPr>
            <a:r>
              <a:rPr lang="en-US" sz="2800" dirty="0"/>
              <a:t>Reduce the likelihood of ticks biting you.</a:t>
            </a:r>
            <a:r>
              <a:rPr lang="en-US" sz="2800" b="1" u="sng" dirty="0"/>
              <a:t> 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Level 2</a:t>
            </a:r>
          </a:p>
          <a:p>
            <a:pPr marL="0" indent="0">
              <a:buNone/>
            </a:pPr>
            <a:r>
              <a:rPr lang="en-US" sz="2800" dirty="0"/>
              <a:t>Reduce the number of ticks in your yard.</a:t>
            </a:r>
          </a:p>
          <a:p>
            <a:pPr marL="0" indent="0">
              <a:buNone/>
            </a:pPr>
            <a:endParaRPr lang="en-US" sz="2800" b="1" u="sng" dirty="0"/>
          </a:p>
          <a:p>
            <a:pPr marL="0" indent="0">
              <a:buNone/>
            </a:pPr>
            <a:r>
              <a:rPr lang="en-US" sz="2800" b="1" u="sng" dirty="0"/>
              <a:t>Level 3</a:t>
            </a:r>
          </a:p>
          <a:p>
            <a:pPr marL="0" indent="0">
              <a:buNone/>
            </a:pPr>
            <a:r>
              <a:rPr lang="en-US" sz="2800" dirty="0"/>
              <a:t>Reduce the number of ticks on the island.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621882" y="1534332"/>
            <a:ext cx="232874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5887954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4800" y="1016000"/>
            <a:ext cx="8660830" cy="5036197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Level 1</a:t>
            </a:r>
          </a:p>
          <a:p>
            <a:pPr marL="0" indent="0">
              <a:buNone/>
            </a:pPr>
            <a:r>
              <a:rPr lang="en-US" sz="2800" dirty="0"/>
              <a:t>Reduce the likelihood of ticks biting you:</a:t>
            </a:r>
          </a:p>
          <a:p>
            <a:r>
              <a:rPr lang="en-US" sz="2400" dirty="0"/>
              <a:t>wear protective clothing treated with permethrin (buy pre-treated or spray your own).</a:t>
            </a:r>
          </a:p>
          <a:p>
            <a:r>
              <a:rPr lang="en-US" sz="2400" dirty="0"/>
              <a:t>use a DEET-based repellant (25% DEET on bare skin).</a:t>
            </a:r>
          </a:p>
          <a:p>
            <a:r>
              <a:rPr lang="en-US" sz="2400" dirty="0"/>
              <a:t>conduct thorough tick checks.</a:t>
            </a:r>
          </a:p>
          <a:p>
            <a:r>
              <a:rPr lang="en-US" sz="2400" dirty="0"/>
              <a:t>use tick repellant on dogs, either treated collars, topical application, or oral.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621882" y="1534332"/>
            <a:ext cx="232874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0660127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4800" y="423333"/>
            <a:ext cx="8660830" cy="6265334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2800" b="1" u="sng" dirty="0"/>
              <a:t>Level 2</a:t>
            </a:r>
          </a:p>
          <a:p>
            <a:pPr marL="0" indent="0">
              <a:buNone/>
            </a:pPr>
            <a:r>
              <a:rPr lang="en-US" sz="2600" dirty="0"/>
              <a:t>Reduce the number of ticks in your yard:</a:t>
            </a:r>
          </a:p>
          <a:p>
            <a:pPr marL="0" indent="0">
              <a:buNone/>
            </a:pPr>
            <a:endParaRPr lang="en-US" sz="900" dirty="0"/>
          </a:p>
          <a:p>
            <a:r>
              <a:rPr lang="en-US" sz="2400" u="sng" dirty="0"/>
              <a:t>For all ticks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spray: permethrin or herbal-based</a:t>
            </a:r>
          </a:p>
          <a:p>
            <a:r>
              <a:rPr lang="en-US" sz="2400" u="sng" dirty="0"/>
              <a:t>For deer ticks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install 3-foot wide barrier of mulch or gravel between woods and edge of yard</a:t>
            </a:r>
          </a:p>
          <a:p>
            <a:pPr lvl="1"/>
            <a:r>
              <a:rPr lang="en-US" sz="2200" dirty="0"/>
              <a:t>prune shrubs and trees to increase sunlight reaching yard</a:t>
            </a:r>
          </a:p>
          <a:p>
            <a:pPr lvl="1"/>
            <a:r>
              <a:rPr lang="en-US" sz="2200" dirty="0"/>
              <a:t>use tick tubes</a:t>
            </a:r>
          </a:p>
          <a:p>
            <a:r>
              <a:rPr lang="en-US" sz="2400" u="sng" dirty="0"/>
              <a:t>For deer and lone-star ticks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remove dead leaves and pine needles from around house and edge of yard</a:t>
            </a:r>
          </a:p>
          <a:p>
            <a:pPr lvl="1"/>
            <a:r>
              <a:rPr lang="en-US" sz="2200" dirty="0"/>
              <a:t>remove invasive plants (such as bittersweet, bush honeysuckle and autumn/Russian olive) </a:t>
            </a:r>
          </a:p>
          <a:p>
            <a:r>
              <a:rPr lang="en-US" sz="2400" u="sng" dirty="0"/>
              <a:t>For dog and lone-star ticks</a:t>
            </a:r>
            <a:r>
              <a:rPr lang="en-US" sz="2400" dirty="0"/>
              <a:t>:</a:t>
            </a:r>
          </a:p>
          <a:p>
            <a:pPr lvl="1"/>
            <a:r>
              <a:rPr lang="en-US" sz="2200" dirty="0"/>
              <a:t>mow tall grass and weeds</a:t>
            </a: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621882" y="1534332"/>
            <a:ext cx="232874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594597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44800" y="1534332"/>
            <a:ext cx="8660830" cy="4517865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en-US" sz="2800" b="1" u="sng" dirty="0"/>
              <a:t>Level 3</a:t>
            </a:r>
          </a:p>
          <a:p>
            <a:pPr marL="0" indent="0">
              <a:buNone/>
            </a:pPr>
            <a:r>
              <a:rPr lang="en-US" sz="2800" dirty="0"/>
              <a:t>Reduce the number of ticks on the island:</a:t>
            </a:r>
          </a:p>
          <a:p>
            <a:r>
              <a:rPr lang="en-US" sz="2400" dirty="0"/>
              <a:t>reduce the number of deer.</a:t>
            </a:r>
          </a:p>
          <a:p>
            <a:r>
              <a:rPr lang="en-US" sz="2400" dirty="0"/>
              <a:t>act quickly and decisively or the lone star problem could  get much worse very soon -- maybe in the next few years.</a:t>
            </a:r>
          </a:p>
          <a:p>
            <a:endParaRPr lang="en-US" sz="2400" dirty="0"/>
          </a:p>
          <a:p>
            <a:pPr lvl="1"/>
            <a:endParaRPr lang="en-US" sz="2200" dirty="0"/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621882" y="1534332"/>
            <a:ext cx="2328745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b="1" u="sng" dirty="0"/>
          </a:p>
        </p:txBody>
      </p:sp>
    </p:spTree>
    <p:extLst>
      <p:ext uri="{BB962C8B-B14F-4D97-AF65-F5344CB8AC3E}">
        <p14:creationId xmlns:p14="http://schemas.microsoft.com/office/powerpoint/2010/main" val="12053911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29E52A93-D4D7-46DD-80AC-23100DC0F1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4922210"/>
              </p:ext>
            </p:extLst>
          </p:nvPr>
        </p:nvGraphicFramePr>
        <p:xfrm>
          <a:off x="1371601" y="290945"/>
          <a:ext cx="9254835" cy="6470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65861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FBC5-2E72-4899-B15A-6C4BEC70B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1859280"/>
            <a:ext cx="5932098" cy="45720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57F823-851D-4D17-BBDF-8F5182DD7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C0C1B-DFEE-4881-A6F3-6E30DE09F6D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25000" lnSpcReduction="20000"/>
          </a:bodyPr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AFD8CD-0CFC-4F34-A566-E1D1B06D5A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931109" y="2040406"/>
            <a:ext cx="3999001" cy="576262"/>
          </a:xfrm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FF2DE-CAB5-41AF-BE40-4F22314CEB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 flipV="1">
            <a:off x="7166957" y="2500019"/>
            <a:ext cx="115309" cy="45719"/>
          </a:xfrm>
        </p:spPr>
        <p:txBody>
          <a:bodyPr>
            <a:normAutofit fontScale="25000" lnSpcReduction="20000"/>
          </a:bodyPr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3C94C0-3D24-4AFD-902B-22E053D67BE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247" y="112542"/>
            <a:ext cx="10021291" cy="67454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598777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808905"/>
          </a:xfrm>
        </p:spPr>
        <p:txBody>
          <a:bodyPr/>
          <a:lstStyle/>
          <a:p>
            <a:r>
              <a:rPr lang="en-US" dirty="0"/>
              <a:t>What to do?</a:t>
            </a:r>
          </a:p>
        </p:txBody>
      </p:sp>
      <p:sp>
        <p:nvSpPr>
          <p:cNvPr id="5" name="Rectangle 4"/>
          <p:cNvSpPr/>
          <p:nvPr/>
        </p:nvSpPr>
        <p:spPr>
          <a:xfrm>
            <a:off x="2784143" y="1746913"/>
            <a:ext cx="777922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1.  Reduce number of deer by allowing bow hunting on more private land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2. Use carbon dioxide to attract lone star ticks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3. Bring back “4 posters”?   Pros and cons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 dirty="0">
              <a:latin typeface="Arial" pitchFamily="34" charset="0"/>
              <a:ea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latin typeface="Arial" pitchFamily="34" charset="0"/>
                <a:ea typeface="Calibri" pitchFamily="34" charset="0"/>
                <a:cs typeface="Arial" pitchFamily="34" charset="0"/>
              </a:rPr>
              <a:t>Will </a:t>
            </a:r>
            <a:r>
              <a:rPr lang="en-US" sz="2800" dirty="0">
                <a:latin typeface="Arial" pitchFamily="34" charset="0"/>
                <a:ea typeface="Calibri" pitchFamily="34" charset="0"/>
                <a:cs typeface="Arial" pitchFamily="34" charset="0"/>
              </a:rPr>
              <a:t>require even greater levels of community support: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lphaLcPeriod"/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increased financial support,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lphaLcPeriod"/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allowing hunting on individual properties, and </a:t>
            </a:r>
          </a:p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AutoNum type="alphaLcPeriod"/>
            </a:pPr>
            <a:r>
              <a:rPr lang="en-US" sz="2400" dirty="0">
                <a:latin typeface="Arial" pitchFamily="34" charset="0"/>
                <a:ea typeface="Calibri" pitchFamily="34" charset="0"/>
                <a:cs typeface="Arial" pitchFamily="34" charset="0"/>
              </a:rPr>
              <a:t>agreeing to hunting on nearby private property   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378922" y="6237321"/>
            <a:ext cx="32191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www.cdc.gov</a:t>
            </a:r>
            <a:r>
              <a:rPr lang="en-US" dirty="0"/>
              <a:t>/ticks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264359" y="1143000"/>
            <a:ext cx="9187282" cy="4817533"/>
            <a:chOff x="2436283" y="618066"/>
            <a:chExt cx="9187282" cy="481753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36283" y="618066"/>
              <a:ext cx="9187282" cy="481753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436283" y="2658533"/>
              <a:ext cx="3304117" cy="491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0035121" y="3014132"/>
              <a:ext cx="1371600" cy="431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7029924" y="4944532"/>
              <a:ext cx="3304117" cy="49106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164655" y="209034"/>
            <a:ext cx="34543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Tick Life Cycle</a:t>
            </a:r>
          </a:p>
        </p:txBody>
      </p:sp>
    </p:spTree>
    <p:extLst>
      <p:ext uri="{BB962C8B-B14F-4D97-AF65-F5344CB8AC3E}">
        <p14:creationId xmlns:p14="http://schemas.microsoft.com/office/powerpoint/2010/main" val="19801231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1" y="1168399"/>
            <a:ext cx="8915399" cy="970617"/>
          </a:xfrm>
        </p:spPr>
        <p:txBody>
          <a:bodyPr/>
          <a:lstStyle/>
          <a:p>
            <a:r>
              <a:rPr lang="en-US" b="1" dirty="0"/>
              <a:t>For more information: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336800"/>
            <a:ext cx="9368326" cy="2783840"/>
          </a:xfrm>
        </p:spPr>
        <p:txBody>
          <a:bodyPr>
            <a:normAutofit fontScale="85000" lnSpcReduction="20000"/>
          </a:bodyPr>
          <a:lstStyle/>
          <a:p>
            <a:endParaRPr lang="en-US" sz="2400" dirty="0"/>
          </a:p>
          <a:p>
            <a:r>
              <a:rPr lang="en-US" sz="4200" dirty="0"/>
              <a:t>        Email Richard Johnson    </a:t>
            </a:r>
            <a:r>
              <a:rPr lang="en-US" sz="3900" dirty="0"/>
              <a:t>								 </a:t>
            </a:r>
            <a:r>
              <a:rPr lang="en-US" sz="3900" dirty="0">
                <a:hlinkClick r:id="rId3"/>
              </a:rPr>
              <a:t>mvticks@gmail.com</a:t>
            </a:r>
            <a:endParaRPr lang="en-US" sz="3900" dirty="0"/>
          </a:p>
          <a:p>
            <a:endParaRPr lang="en-US" sz="3200" dirty="0"/>
          </a:p>
          <a:p>
            <a:r>
              <a:rPr lang="en-US" sz="3200" dirty="0"/>
              <a:t>		</a:t>
            </a:r>
            <a:r>
              <a:rPr lang="en-US" sz="4200" dirty="0"/>
              <a:t>Visit Island boards of health website </a:t>
            </a:r>
            <a:r>
              <a:rPr lang="en-US" sz="3900" dirty="0"/>
              <a:t>			 </a:t>
            </a:r>
            <a:r>
              <a:rPr lang="en-US" sz="3900" dirty="0">
                <a:hlinkClick r:id="rId4"/>
              </a:rPr>
              <a:t>www.mvboh.com</a:t>
            </a:r>
            <a:endParaRPr lang="en-US" sz="39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8004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018710"/>
          </a:xfrm>
        </p:spPr>
        <p:txBody>
          <a:bodyPr/>
          <a:lstStyle/>
          <a:p>
            <a:r>
              <a:rPr lang="en-US" b="1" dirty="0"/>
              <a:t>How Ticks Spread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1642820"/>
            <a:ext cx="8915400" cy="4268401"/>
          </a:xfrm>
        </p:spPr>
        <p:txBody>
          <a:bodyPr>
            <a:normAutofit/>
          </a:bodyPr>
          <a:lstStyle/>
          <a:p>
            <a:r>
              <a:rPr lang="en-US" sz="2400" dirty="0"/>
              <a:t>When a tick nymph or larvae feeds on a host’s blood, it can pick up a blood-borne infection.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During the next stage of its life cycle, when it feeds again, it can pass that infection on to its new host.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2516" y="4385271"/>
            <a:ext cx="3120001" cy="17429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2515" y="6276814"/>
            <a:ext cx="27277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tickapp.tamu.edu</a:t>
            </a:r>
            <a:r>
              <a:rPr lang="en-US" sz="1000" dirty="0"/>
              <a:t>/</a:t>
            </a:r>
            <a:r>
              <a:rPr lang="en-US" sz="1000" dirty="0" err="1"/>
              <a:t>tickbiology.html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647148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4747" y="1069382"/>
            <a:ext cx="2634712" cy="2310165"/>
          </a:xfrm>
        </p:spPr>
        <p:txBody>
          <a:bodyPr>
            <a:normAutofit/>
          </a:bodyPr>
          <a:lstStyle/>
          <a:p>
            <a:r>
              <a:rPr lang="en-US" sz="4000" b="1" dirty="0"/>
              <a:t>Our three species of ticks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15922" y="360643"/>
            <a:ext cx="6203649" cy="61184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37288" y="3704095"/>
            <a:ext cx="337863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ü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Deer tick </a:t>
            </a:r>
          </a:p>
          <a:p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(blacklegged tick)</a:t>
            </a:r>
          </a:p>
          <a:p>
            <a:pPr marL="285750" indent="-285750">
              <a:buFont typeface="Wingdings" charset="2"/>
              <a:buChar char="ü"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Lone star tick</a:t>
            </a:r>
          </a:p>
          <a:p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>
              <a:buFont typeface="Wingdings" charset="2"/>
              <a:buChar char="ü"/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Dog tick</a:t>
            </a:r>
          </a:p>
          <a:p>
            <a:pPr marL="285750" indent="-285750">
              <a:buFont typeface="Wingdings" charset="2"/>
              <a:buChar char="ü"/>
            </a:pP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269" y="404721"/>
            <a:ext cx="9381344" cy="83290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/>
              <a:t>Lone star ticks: Our “New” island resident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40243" y="1720312"/>
            <a:ext cx="9422971" cy="4587341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400" dirty="0"/>
              <a:t>Very fast moving and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 aggressive. </a:t>
            </a:r>
          </a:p>
          <a:p>
            <a:r>
              <a:rPr lang="en-US" sz="2400" dirty="0"/>
              <a:t>The adult female has 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white dot or “lone star”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    on her back.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sz="2400" dirty="0"/>
              <a:t>Nymphs are “round and red” and also fast moving.  </a:t>
            </a:r>
          </a:p>
          <a:p>
            <a:r>
              <a:rPr lang="en-US" sz="2400" dirty="0"/>
              <a:t>The nymph and adult females most frequently bite humans and transmit disease. (Larvae also bite humans, but are not believed to transmit diseases.)</a:t>
            </a:r>
          </a:p>
          <a:p>
            <a:r>
              <a:rPr lang="en-US" sz="2400" dirty="0"/>
              <a:t>Bite can result in an allergy to red meat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793" y="1270084"/>
            <a:ext cx="5796367" cy="22219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62793" y="6307654"/>
            <a:ext cx="6612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Information and image from: </a:t>
            </a:r>
            <a:r>
              <a:rPr lang="en-US" dirty="0" err="1"/>
              <a:t>www.cdc.org</a:t>
            </a:r>
            <a:r>
              <a:rPr lang="en-US" dirty="0"/>
              <a:t>/ticks</a:t>
            </a:r>
          </a:p>
        </p:txBody>
      </p:sp>
    </p:spTree>
    <p:extLst>
      <p:ext uri="{BB962C8B-B14F-4D97-AF65-F5344CB8AC3E}">
        <p14:creationId xmlns:p14="http://schemas.microsoft.com/office/powerpoint/2010/main" val="1073377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48733" y="624110"/>
            <a:ext cx="9055880" cy="1280890"/>
          </a:xfrm>
        </p:spPr>
        <p:txBody>
          <a:bodyPr/>
          <a:lstStyle/>
          <a:p>
            <a:r>
              <a:rPr lang="en-US" b="1" dirty="0"/>
              <a:t>Not all ticks spread the same diseases!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732" y="1639018"/>
            <a:ext cx="9055880" cy="4502990"/>
          </a:xfrm>
        </p:spPr>
        <p:txBody>
          <a:bodyPr>
            <a:normAutofit fontScale="92500" lnSpcReduction="10000"/>
          </a:bodyPr>
          <a:lstStyle/>
          <a:p>
            <a:r>
              <a:rPr lang="en-US" sz="2600" b="1" dirty="0"/>
              <a:t>Dog tick</a:t>
            </a:r>
          </a:p>
          <a:p>
            <a:pPr lvl="1"/>
            <a:r>
              <a:rPr lang="en-US" sz="2400" dirty="0"/>
              <a:t>Tularemia and Rocky Mountain spotted fever (</a:t>
            </a:r>
            <a:r>
              <a:rPr lang="en-US" sz="2400" i="1" dirty="0"/>
              <a:t>Rickettsia </a:t>
            </a:r>
            <a:r>
              <a:rPr lang="en-US" sz="2400" i="1" dirty="0" err="1"/>
              <a:t>ricketstii</a:t>
            </a:r>
            <a:r>
              <a:rPr lang="en-US" sz="2400" dirty="0"/>
              <a:t>)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400" b="1" dirty="0"/>
              <a:t>Deer tick </a:t>
            </a:r>
            <a:r>
              <a:rPr lang="en-US" sz="2400" dirty="0"/>
              <a:t>  </a:t>
            </a:r>
          </a:p>
          <a:p>
            <a:pPr lvl="1"/>
            <a:r>
              <a:rPr lang="en-US" sz="2400" dirty="0"/>
              <a:t>Lyme disease, </a:t>
            </a:r>
            <a:r>
              <a:rPr lang="en-US" sz="2400" dirty="0" err="1"/>
              <a:t>anaplasmosis</a:t>
            </a:r>
            <a:r>
              <a:rPr lang="en-US" sz="2400" dirty="0"/>
              <a:t>, </a:t>
            </a:r>
            <a:r>
              <a:rPr lang="en-US" sz="2400" dirty="0" err="1"/>
              <a:t>babesiosis</a:t>
            </a:r>
            <a:r>
              <a:rPr lang="en-US" sz="2400" dirty="0"/>
              <a:t>, and Powassan/deer tick fever, </a:t>
            </a:r>
            <a:r>
              <a:rPr lang="en-US" sz="2400" dirty="0" err="1"/>
              <a:t>Miyamotoi</a:t>
            </a:r>
            <a:r>
              <a:rPr lang="en-US" sz="2400" dirty="0"/>
              <a:t> disease</a:t>
            </a:r>
          </a:p>
          <a:p>
            <a:pPr marL="457200" lvl="1" indent="0">
              <a:buNone/>
            </a:pPr>
            <a:endParaRPr lang="en-US" sz="1200" dirty="0"/>
          </a:p>
          <a:p>
            <a:r>
              <a:rPr lang="en-US" sz="2600" b="1" dirty="0"/>
              <a:t>Lone star tick </a:t>
            </a:r>
          </a:p>
          <a:p>
            <a:pPr lvl="1"/>
            <a:r>
              <a:rPr lang="en-US" sz="2400" dirty="0"/>
              <a:t>Human </a:t>
            </a:r>
            <a:r>
              <a:rPr lang="en-US" sz="2400" dirty="0" err="1"/>
              <a:t>ehrlichiosis</a:t>
            </a:r>
            <a:r>
              <a:rPr lang="en-US" sz="2400" dirty="0"/>
              <a:t>, tularemia, STARI, and spotted fever (</a:t>
            </a:r>
            <a:r>
              <a:rPr lang="en-US" sz="2400" i="1" dirty="0"/>
              <a:t>Rickettsia </a:t>
            </a:r>
            <a:r>
              <a:rPr lang="en-US" sz="2400" i="1" dirty="0" err="1"/>
              <a:t>amblyommii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Red meat allergy </a:t>
            </a:r>
          </a:p>
          <a:p>
            <a:pPr lvl="1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18438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ick\Documents\Ticks 2018\Revised MVC tick 2018 maps\DeerTicks_2011-2017_25max_mv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470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dick\Documents\Ticks 2018\Revised MVC tick 2018 maps\DogTicks_2011-2017_25maxEx0_mvi (3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470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2050" name="Picture 2" descr="C:\Users\dick\Documents\Ticks 2018\Revised MVC tick 2018 maps\LStarTicks_2011-2017_25max_mvi (2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8470" y="0"/>
            <a:ext cx="8875059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647252"/>
      </a:dk2>
      <a:lt2>
        <a:srgbClr val="EAE8CF"/>
      </a:lt2>
      <a:accent1>
        <a:srgbClr val="E78712"/>
      </a:accent1>
      <a:accent2>
        <a:srgbClr val="B73C26"/>
      </a:accent2>
      <a:accent3>
        <a:srgbClr val="865331"/>
      </a:accent3>
      <a:accent4>
        <a:srgbClr val="B38648"/>
      </a:accent4>
      <a:accent5>
        <a:srgbClr val="BBB473"/>
      </a:accent5>
      <a:accent6>
        <a:srgbClr val="849276"/>
      </a:accent6>
      <a:hlink>
        <a:srgbClr val="FDAB2A"/>
      </a:hlink>
      <a:folHlink>
        <a:srgbClr val="CCB182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54F6613E-5ED7-40ED-90A8-F639BE712C0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713</TotalTime>
  <Words>768</Words>
  <Application>Microsoft Office PowerPoint</Application>
  <PresentationFormat>Widescreen</PresentationFormat>
  <Paragraphs>132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Century Gothic</vt:lpstr>
      <vt:lpstr>Wingdings</vt:lpstr>
      <vt:lpstr>Wingdings 3</vt:lpstr>
      <vt:lpstr>Wisp</vt:lpstr>
      <vt:lpstr>Deer, Ticks and Tick-borne Illnesses on MV   </vt:lpstr>
      <vt:lpstr>PowerPoint Presentation</vt:lpstr>
      <vt:lpstr>How Ticks Spread Disease</vt:lpstr>
      <vt:lpstr>Our three species of ticks</vt:lpstr>
      <vt:lpstr>Lone star ticks: Our “New” island resident </vt:lpstr>
      <vt:lpstr>Not all ticks spread the same diseases!</vt:lpstr>
      <vt:lpstr>PowerPoint Presentation</vt:lpstr>
      <vt:lpstr>PowerPoint Presentation</vt:lpstr>
      <vt:lpstr> </vt:lpstr>
      <vt:lpstr>Map of Lone Star Ticks 2019</vt:lpstr>
      <vt:lpstr>PowerPoint Presentation</vt:lpstr>
      <vt:lpstr>       2019 Lone Star Ticks by Town  </vt:lpstr>
      <vt:lpstr>Three Levels of Protection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What to do?</vt:lpstr>
      <vt:lpstr>For more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delyswanson@gmail.com</dc:creator>
  <cp:lastModifiedBy>Richard</cp:lastModifiedBy>
  <cp:revision>102</cp:revision>
  <cp:lastPrinted>2017-08-12T15:20:00Z</cp:lastPrinted>
  <dcterms:created xsi:type="dcterms:W3CDTF">2017-08-07T19:50:08Z</dcterms:created>
  <dcterms:modified xsi:type="dcterms:W3CDTF">2020-06-29T16:04:26Z</dcterms:modified>
</cp:coreProperties>
</file>